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58" r:id="rId3"/>
    <p:sldId id="259" r:id="rId4"/>
    <p:sldId id="260" r:id="rId5"/>
    <p:sldId id="261" r:id="rId6"/>
    <p:sldId id="262" r:id="rId7"/>
    <p:sldId id="263" r:id="rId8"/>
    <p:sldId id="267" r:id="rId9"/>
    <p:sldId id="264" r:id="rId10"/>
    <p:sldId id="268" r:id="rId11"/>
    <p:sldId id="265" r:id="rId12"/>
    <p:sldId id="266"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4889" autoAdjust="0"/>
  </p:normalViewPr>
  <p:slideViewPr>
    <p:cSldViewPr snapToGrid="0">
      <p:cViewPr varScale="1">
        <p:scale>
          <a:sx n="77" d="100"/>
          <a:sy n="77" d="100"/>
        </p:scale>
        <p:origin x="3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CD5932-BB12-4607-A642-29BB3A01DB11}" type="datetimeFigureOut">
              <a:rPr lang="en-US" smtClean="0"/>
              <a:t>5/21/2020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6DBA6-E72B-40C3-B23C-21E9C1E53FCB}" type="slidenum">
              <a:rPr lang="en-US" smtClean="0"/>
              <a:t>‹#›</a:t>
            </a:fld>
            <a:endParaRPr lang="en-US"/>
          </a:p>
        </p:txBody>
      </p:sp>
    </p:spTree>
    <p:extLst>
      <p:ext uri="{BB962C8B-B14F-4D97-AF65-F5344CB8AC3E}">
        <p14:creationId xmlns:p14="http://schemas.microsoft.com/office/powerpoint/2010/main" val="1654503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is an American social networking company with headquarters in Menlo Park, California. </a:t>
            </a:r>
          </a:p>
          <a:p>
            <a:r>
              <a:rPr lang="en-US" dirty="0"/>
              <a:t>Facebook is the largest social network in the world with more than 2.3 billion active users in the first quarter of the year. </a:t>
            </a:r>
          </a:p>
          <a:p>
            <a:r>
              <a:rPr lang="en-US" dirty="0"/>
              <a:t>Active users are accounts which have been logged in in the past thirty days. </a:t>
            </a:r>
          </a:p>
        </p:txBody>
      </p:sp>
      <p:sp>
        <p:nvSpPr>
          <p:cNvPr id="4" name="Slide Number Placeholder 3"/>
          <p:cNvSpPr>
            <a:spLocks noGrp="1"/>
          </p:cNvSpPr>
          <p:nvPr>
            <p:ph type="sldNum" sz="quarter" idx="5"/>
          </p:nvPr>
        </p:nvSpPr>
        <p:spPr/>
        <p:txBody>
          <a:bodyPr/>
          <a:lstStyle/>
          <a:p>
            <a:fld id="{3AB6DBA6-E72B-40C3-B23C-21E9C1E53FCB}" type="slidenum">
              <a:rPr lang="en-US" smtClean="0"/>
              <a:t>2</a:t>
            </a:fld>
            <a:endParaRPr lang="en-US"/>
          </a:p>
        </p:txBody>
      </p:sp>
    </p:spTree>
    <p:extLst>
      <p:ext uri="{BB962C8B-B14F-4D97-AF65-F5344CB8AC3E}">
        <p14:creationId xmlns:p14="http://schemas.microsoft.com/office/powerpoint/2010/main" val="377503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B6DBA6-E72B-40C3-B23C-21E9C1E53FCB}" type="slidenum">
              <a:rPr lang="en-US" smtClean="0"/>
              <a:t>3</a:t>
            </a:fld>
            <a:endParaRPr lang="en-US"/>
          </a:p>
        </p:txBody>
      </p:sp>
    </p:spTree>
    <p:extLst>
      <p:ext uri="{BB962C8B-B14F-4D97-AF65-F5344CB8AC3E}">
        <p14:creationId xmlns:p14="http://schemas.microsoft.com/office/powerpoint/2010/main" val="1456399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was founded in 2004 at Harvard by </a:t>
            </a:r>
            <a:r>
              <a:rPr lang="en-US" sz="1200" dirty="0">
                <a:latin typeface="Times New Roman" panose="02020603050405020304" pitchFamily="18" charset="0"/>
                <a:cs typeface="Times New Roman" panose="02020603050405020304" pitchFamily="18" charset="0"/>
              </a:rPr>
              <a:t>Mark Zuckerberg, Eduardo Saverin, Dustin Moskovitz, and Chris Hughes.</a:t>
            </a:r>
          </a:p>
          <a:p>
            <a:r>
              <a:rPr lang="en-US" dirty="0" err="1"/>
              <a:t>Facemash</a:t>
            </a:r>
            <a:r>
              <a:rPr lang="en-US" dirty="0"/>
              <a:t>, an online service for rating a persons appearance was developed by Mark. It was pulled down for violations in acquiring resources.</a:t>
            </a:r>
          </a:p>
          <a:p>
            <a:endParaRPr lang="en-US" dirty="0"/>
          </a:p>
        </p:txBody>
      </p:sp>
      <p:sp>
        <p:nvSpPr>
          <p:cNvPr id="4" name="Slide Number Placeholder 3"/>
          <p:cNvSpPr>
            <a:spLocks noGrp="1"/>
          </p:cNvSpPr>
          <p:nvPr>
            <p:ph type="sldNum" sz="quarter" idx="5"/>
          </p:nvPr>
        </p:nvSpPr>
        <p:spPr/>
        <p:txBody>
          <a:bodyPr/>
          <a:lstStyle/>
          <a:p>
            <a:fld id="{3AB6DBA6-E72B-40C3-B23C-21E9C1E53FCB}" type="slidenum">
              <a:rPr lang="en-US" smtClean="0"/>
              <a:t>4</a:t>
            </a:fld>
            <a:endParaRPr lang="en-US"/>
          </a:p>
        </p:txBody>
      </p:sp>
    </p:spTree>
    <p:extLst>
      <p:ext uri="{BB962C8B-B14F-4D97-AF65-F5344CB8AC3E}">
        <p14:creationId xmlns:p14="http://schemas.microsoft.com/office/powerpoint/2010/main" val="1330088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registered the Facebook URL in 2004 and used that address to launch Facebook on February 2004. </a:t>
            </a:r>
          </a:p>
        </p:txBody>
      </p:sp>
      <p:sp>
        <p:nvSpPr>
          <p:cNvPr id="4" name="Slide Number Placeholder 3"/>
          <p:cNvSpPr>
            <a:spLocks noGrp="1"/>
          </p:cNvSpPr>
          <p:nvPr>
            <p:ph type="sldNum" sz="quarter" idx="5"/>
          </p:nvPr>
        </p:nvSpPr>
        <p:spPr/>
        <p:txBody>
          <a:bodyPr/>
          <a:lstStyle/>
          <a:p>
            <a:fld id="{3AB6DBA6-E72B-40C3-B23C-21E9C1E53FCB}" type="slidenum">
              <a:rPr lang="en-US" smtClean="0"/>
              <a:t>5</a:t>
            </a:fld>
            <a:endParaRPr lang="en-US"/>
          </a:p>
        </p:txBody>
      </p:sp>
    </p:spTree>
    <p:extLst>
      <p:ext uri="{BB962C8B-B14F-4D97-AF65-F5344CB8AC3E}">
        <p14:creationId xmlns:p14="http://schemas.microsoft.com/office/powerpoint/2010/main" val="774540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allows free membership internationally but is restricted by governing laws in each country. </a:t>
            </a:r>
          </a:p>
          <a:p>
            <a:r>
              <a:rPr lang="en-US" dirty="0"/>
              <a:t>Some require 18 years of age while others accept users from 13 years. </a:t>
            </a:r>
          </a:p>
          <a:p>
            <a:r>
              <a:rPr lang="en-US" dirty="0"/>
              <a:t>People use the Facebook platform to socially connect with friends from all over the world. Facebook Messenger is used for sending direct messages to a friend. </a:t>
            </a:r>
          </a:p>
        </p:txBody>
      </p:sp>
      <p:sp>
        <p:nvSpPr>
          <p:cNvPr id="4" name="Slide Number Placeholder 3"/>
          <p:cNvSpPr>
            <a:spLocks noGrp="1"/>
          </p:cNvSpPr>
          <p:nvPr>
            <p:ph type="sldNum" sz="quarter" idx="5"/>
          </p:nvPr>
        </p:nvSpPr>
        <p:spPr/>
        <p:txBody>
          <a:bodyPr/>
          <a:lstStyle/>
          <a:p>
            <a:fld id="{3AB6DBA6-E72B-40C3-B23C-21E9C1E53FCB}" type="slidenum">
              <a:rPr lang="en-US" smtClean="0"/>
              <a:t>6</a:t>
            </a:fld>
            <a:endParaRPr lang="en-US"/>
          </a:p>
        </p:txBody>
      </p:sp>
    </p:spTree>
    <p:extLst>
      <p:ext uri="{BB962C8B-B14F-4D97-AF65-F5344CB8AC3E}">
        <p14:creationId xmlns:p14="http://schemas.microsoft.com/office/powerpoint/2010/main" val="3833267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has various features such as the Facebook stories which keep pictures and videos to stay for 24 hours before disappearing. </a:t>
            </a:r>
          </a:p>
          <a:p>
            <a:r>
              <a:rPr lang="en-US" dirty="0"/>
              <a:t>Facebook livestream allows users to share livestream videos of events to their friends</a:t>
            </a:r>
          </a:p>
        </p:txBody>
      </p:sp>
      <p:sp>
        <p:nvSpPr>
          <p:cNvPr id="4" name="Slide Number Placeholder 3"/>
          <p:cNvSpPr>
            <a:spLocks noGrp="1"/>
          </p:cNvSpPr>
          <p:nvPr>
            <p:ph type="sldNum" sz="quarter" idx="5"/>
          </p:nvPr>
        </p:nvSpPr>
        <p:spPr/>
        <p:txBody>
          <a:bodyPr/>
          <a:lstStyle/>
          <a:p>
            <a:fld id="{3AB6DBA6-E72B-40C3-B23C-21E9C1E53FCB}" type="slidenum">
              <a:rPr lang="en-US" smtClean="0"/>
              <a:t>7</a:t>
            </a:fld>
            <a:endParaRPr lang="en-US"/>
          </a:p>
        </p:txBody>
      </p:sp>
    </p:spTree>
    <p:extLst>
      <p:ext uri="{BB962C8B-B14F-4D97-AF65-F5344CB8AC3E}">
        <p14:creationId xmlns:p14="http://schemas.microsoft.com/office/powerpoint/2010/main" val="3013055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has had privacy concerns since it was founded. </a:t>
            </a:r>
          </a:p>
          <a:p>
            <a:r>
              <a:rPr lang="en-US" dirty="0"/>
              <a:t>The news feed feature is one of the feature causing a huge public privacy concern outcry</a:t>
            </a:r>
          </a:p>
        </p:txBody>
      </p:sp>
      <p:sp>
        <p:nvSpPr>
          <p:cNvPr id="4" name="Slide Number Placeholder 3"/>
          <p:cNvSpPr>
            <a:spLocks noGrp="1"/>
          </p:cNvSpPr>
          <p:nvPr>
            <p:ph type="sldNum" sz="quarter" idx="5"/>
          </p:nvPr>
        </p:nvSpPr>
        <p:spPr/>
        <p:txBody>
          <a:bodyPr/>
          <a:lstStyle/>
          <a:p>
            <a:fld id="{3AB6DBA6-E72B-40C3-B23C-21E9C1E53FCB}" type="slidenum">
              <a:rPr lang="en-US" smtClean="0"/>
              <a:t>9</a:t>
            </a:fld>
            <a:endParaRPr lang="en-US"/>
          </a:p>
        </p:txBody>
      </p:sp>
    </p:spTree>
    <p:extLst>
      <p:ext uri="{BB962C8B-B14F-4D97-AF65-F5344CB8AC3E}">
        <p14:creationId xmlns:p14="http://schemas.microsoft.com/office/powerpoint/2010/main" val="1054685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future of Facebook is private despite making huge profits by making the private lives of people public. </a:t>
            </a:r>
          </a:p>
          <a:p>
            <a:r>
              <a:rPr lang="en-US" dirty="0"/>
              <a:t>The recent rise in use of private messaging as a form of communication tends to determine the future of </a:t>
            </a:r>
            <a:r>
              <a:rPr lang="en-US" dirty="0" err="1"/>
              <a:t>facebook</a:t>
            </a:r>
            <a:endParaRPr lang="en-US" dirty="0"/>
          </a:p>
          <a:p>
            <a:r>
              <a:rPr lang="en-US" dirty="0"/>
              <a:t>Facebook owns </a:t>
            </a:r>
            <a:r>
              <a:rPr lang="en-US" dirty="0" err="1"/>
              <a:t>whatsapp</a:t>
            </a:r>
            <a:r>
              <a:rPr lang="en-US" dirty="0"/>
              <a:t> and Instagram. Application which have had a recent increase in popularity.</a:t>
            </a:r>
          </a:p>
          <a:p>
            <a:r>
              <a:rPr lang="en-US" dirty="0"/>
              <a:t>The young generation is using Instagram more than </a:t>
            </a:r>
            <a:r>
              <a:rPr lang="en-US" dirty="0" err="1"/>
              <a:t>facebook</a:t>
            </a:r>
            <a:endParaRPr lang="en-US" dirty="0"/>
          </a:p>
        </p:txBody>
      </p:sp>
      <p:sp>
        <p:nvSpPr>
          <p:cNvPr id="4" name="Slide Number Placeholder 3"/>
          <p:cNvSpPr>
            <a:spLocks noGrp="1"/>
          </p:cNvSpPr>
          <p:nvPr>
            <p:ph type="sldNum" sz="quarter" idx="5"/>
          </p:nvPr>
        </p:nvSpPr>
        <p:spPr/>
        <p:txBody>
          <a:bodyPr/>
          <a:lstStyle/>
          <a:p>
            <a:fld id="{3AB6DBA6-E72B-40C3-B23C-21E9C1E53FCB}" type="slidenum">
              <a:rPr lang="en-US" smtClean="0"/>
              <a:t>11</a:t>
            </a:fld>
            <a:endParaRPr lang="en-US"/>
          </a:p>
        </p:txBody>
      </p:sp>
    </p:spTree>
    <p:extLst>
      <p:ext uri="{BB962C8B-B14F-4D97-AF65-F5344CB8AC3E}">
        <p14:creationId xmlns:p14="http://schemas.microsoft.com/office/powerpoint/2010/main" val="3255728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B6DBA6-E72B-40C3-B23C-21E9C1E53FCB}" type="slidenum">
              <a:rPr lang="en-US" smtClean="0"/>
              <a:t>12</a:t>
            </a:fld>
            <a:endParaRPr lang="en-US"/>
          </a:p>
        </p:txBody>
      </p:sp>
    </p:spTree>
    <p:extLst>
      <p:ext uri="{BB962C8B-B14F-4D97-AF65-F5344CB8AC3E}">
        <p14:creationId xmlns:p14="http://schemas.microsoft.com/office/powerpoint/2010/main" val="391548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3AE0CB-D3E9-46FA-AE6D-86C4314F2D90}"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94053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A1D4AAB-9EFC-47C0-A87B-FF99EDD93E99}"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849848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E3B8C7-C437-4C85-9F9A-67C92326B2CF}"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289067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CC94ED-34FC-41EA-B37C-3EC3524A3300}" type="datetime1">
              <a:rPr lang="en-US" smtClean="0"/>
              <a:t>5/21/2020</a:t>
            </a:fld>
            <a:endParaRPr lang="en-US"/>
          </a:p>
        </p:txBody>
      </p:sp>
      <p:sp>
        <p:nvSpPr>
          <p:cNvPr id="6" name="Footer Placeholder 5"/>
          <p:cNvSpPr>
            <a:spLocks noGrp="1"/>
          </p:cNvSpPr>
          <p:nvPr>
            <p:ph type="ftr" sz="quarter" idx="11"/>
          </p:nvPr>
        </p:nvSpPr>
        <p:spPr/>
        <p:txBody>
          <a:bodyPr/>
          <a:lstStyle/>
          <a:p>
            <a:r>
              <a:rPr lang="en-US"/>
              <a:t>Name:                                ID:                                               DATE: </a:t>
            </a:r>
          </a:p>
        </p:txBody>
      </p:sp>
      <p:sp>
        <p:nvSpPr>
          <p:cNvPr id="7" name="Slide Number Placeholder 6"/>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1372697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4217E5-A19A-4CE9-97EF-52C6A2FFB864}" type="datetime1">
              <a:rPr lang="en-US" smtClean="0"/>
              <a:t>5/21/2020</a:t>
            </a:fld>
            <a:endParaRPr lang="en-US"/>
          </a:p>
        </p:txBody>
      </p:sp>
      <p:sp>
        <p:nvSpPr>
          <p:cNvPr id="8" name="Footer Placeholder 7"/>
          <p:cNvSpPr>
            <a:spLocks noGrp="1"/>
          </p:cNvSpPr>
          <p:nvPr>
            <p:ph type="ftr" sz="quarter" idx="11"/>
          </p:nvPr>
        </p:nvSpPr>
        <p:spPr/>
        <p:txBody>
          <a:bodyPr/>
          <a:lstStyle/>
          <a:p>
            <a:r>
              <a:rPr lang="en-US"/>
              <a:t>Name:                                ID:                                               DATE: </a:t>
            </a:r>
          </a:p>
        </p:txBody>
      </p:sp>
      <p:sp>
        <p:nvSpPr>
          <p:cNvPr id="9" name="Slide Number Placeholder 8"/>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3033881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CFABAE3-7485-4FEA-B0EE-CD0856130983}" type="datetime1">
              <a:rPr lang="en-US" smtClean="0"/>
              <a:t>5/21/2020</a:t>
            </a:fld>
            <a:endParaRPr lang="en-US"/>
          </a:p>
        </p:txBody>
      </p:sp>
      <p:sp>
        <p:nvSpPr>
          <p:cNvPr id="5" name="Footer Placeholder 3"/>
          <p:cNvSpPr>
            <a:spLocks noGrp="1"/>
          </p:cNvSpPr>
          <p:nvPr>
            <p:ph type="ftr" sz="quarter" idx="11"/>
          </p:nvPr>
        </p:nvSpPr>
        <p:spPr/>
        <p:txBody>
          <a:bodyPr/>
          <a:lstStyle/>
          <a:p>
            <a:r>
              <a:rPr lang="en-US"/>
              <a:t>Name:                                ID:                                               DATE: </a:t>
            </a:r>
          </a:p>
        </p:txBody>
      </p:sp>
      <p:sp>
        <p:nvSpPr>
          <p:cNvPr id="6" name="Slide Number Placeholder 4"/>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2301484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D143D4-BF39-45F0-923F-8993FCB7DFBF}" type="datetime1">
              <a:rPr lang="en-US" smtClean="0"/>
              <a:t>5/21/2020</a:t>
            </a:fld>
            <a:endParaRPr lang="en-US"/>
          </a:p>
        </p:txBody>
      </p:sp>
      <p:sp>
        <p:nvSpPr>
          <p:cNvPr id="5" name="Footer Placeholder 2"/>
          <p:cNvSpPr>
            <a:spLocks noGrp="1"/>
          </p:cNvSpPr>
          <p:nvPr>
            <p:ph type="ftr" sz="quarter" idx="11"/>
          </p:nvPr>
        </p:nvSpPr>
        <p:spPr/>
        <p:txBody>
          <a:bodyPr/>
          <a:lstStyle/>
          <a:p>
            <a:r>
              <a:rPr lang="en-US"/>
              <a:t>Name:                                ID:                                               DATE: </a:t>
            </a:r>
          </a:p>
        </p:txBody>
      </p:sp>
      <p:sp>
        <p:nvSpPr>
          <p:cNvPr id="6" name="Slide Number Placeholder 3"/>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969870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8D844A5-6771-4DAC-B418-AFCE8B7EBC6A}" type="datetime1">
              <a:rPr lang="en-US" smtClean="0"/>
              <a:t>5/21/2020</a:t>
            </a:fld>
            <a:endParaRPr lang="en-US"/>
          </a:p>
        </p:txBody>
      </p:sp>
      <p:sp>
        <p:nvSpPr>
          <p:cNvPr id="5" name="Footer Placeholder 5"/>
          <p:cNvSpPr>
            <a:spLocks noGrp="1"/>
          </p:cNvSpPr>
          <p:nvPr>
            <p:ph type="ftr" sz="quarter" idx="11"/>
          </p:nvPr>
        </p:nvSpPr>
        <p:spPr/>
        <p:txBody>
          <a:bodyPr/>
          <a:lstStyle/>
          <a:p>
            <a:r>
              <a:rPr lang="en-US"/>
              <a:t>Name:                                ID:                                               DATE: </a:t>
            </a:r>
          </a:p>
        </p:txBody>
      </p:sp>
      <p:sp>
        <p:nvSpPr>
          <p:cNvPr id="6" name="Slide Number Placeholder 6"/>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232308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7A9771-8268-457D-94FE-F64DFA2C2104}" type="datetime1">
              <a:rPr lang="en-US" smtClean="0"/>
              <a:t>5/21/2020</a:t>
            </a:fld>
            <a:endParaRPr lang="en-US"/>
          </a:p>
        </p:txBody>
      </p:sp>
      <p:sp>
        <p:nvSpPr>
          <p:cNvPr id="6" name="Footer Placeholder 5"/>
          <p:cNvSpPr>
            <a:spLocks noGrp="1"/>
          </p:cNvSpPr>
          <p:nvPr>
            <p:ph type="ftr" sz="quarter" idx="11"/>
          </p:nvPr>
        </p:nvSpPr>
        <p:spPr/>
        <p:txBody>
          <a:bodyPr/>
          <a:lstStyle/>
          <a:p>
            <a:r>
              <a:rPr lang="en-US"/>
              <a:t>Name:                                ID:                                               DATE: </a:t>
            </a:r>
          </a:p>
        </p:txBody>
      </p:sp>
      <p:sp>
        <p:nvSpPr>
          <p:cNvPr id="7" name="Slide Number Placeholder 6"/>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149888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FDA61E-F661-4C0B-B9FB-6A065F89ED7B}" type="datetime1">
              <a:rPr lang="en-US" smtClean="0"/>
              <a:t>5/21/2020</a:t>
            </a:fld>
            <a:endParaRPr lang="en-US"/>
          </a:p>
        </p:txBody>
      </p:sp>
      <p:sp>
        <p:nvSpPr>
          <p:cNvPr id="6" name="Footer Placeholder 5"/>
          <p:cNvSpPr>
            <a:spLocks noGrp="1"/>
          </p:cNvSpPr>
          <p:nvPr>
            <p:ph type="ftr" sz="quarter" idx="11"/>
          </p:nvPr>
        </p:nvSpPr>
        <p:spPr/>
        <p:txBody>
          <a:bodyPr/>
          <a:lstStyle/>
          <a:p>
            <a:r>
              <a:rPr lang="en-US"/>
              <a:t>Name:                                ID:                                               DATE: </a:t>
            </a:r>
          </a:p>
        </p:txBody>
      </p:sp>
      <p:sp>
        <p:nvSpPr>
          <p:cNvPr id="7" name="Slide Number Placeholder 6"/>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248654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D4BFCE-D8C9-4A2F-8508-4062ABD7428E}"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110341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D486F2A-1ED9-45D8-87B6-430FC58888D9}"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50426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91B8E9-E10D-403B-A399-49DC190571B5}"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433233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00CA2D5-94FB-44FA-8431-D156DEC6BF24}" type="datetime1">
              <a:rPr lang="en-US" smtClean="0"/>
              <a:t>5/21/2020</a:t>
            </a:fld>
            <a:endParaRPr lang="en-US"/>
          </a:p>
        </p:txBody>
      </p:sp>
      <p:sp>
        <p:nvSpPr>
          <p:cNvPr id="4"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749538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DDA97F2-22AC-479E-AEAF-CC701F6CC2FA}" type="datetime1">
              <a:rPr lang="en-US" smtClean="0"/>
              <a:t>5/21/2020</a:t>
            </a:fld>
            <a:endParaRPr lang="en-US"/>
          </a:p>
        </p:txBody>
      </p:sp>
      <p:sp>
        <p:nvSpPr>
          <p:cNvPr id="4"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2599287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A4436B-FA8B-4431-9A33-F268493810A6}"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3994394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A3C3-26F0-4F40-B584-EBC63D6CBD43}" type="datetime1">
              <a:rPr lang="en-US" smtClean="0"/>
              <a:t>5/21/2020</a:t>
            </a:fld>
            <a:endParaRPr lang="en-US"/>
          </a:p>
        </p:txBody>
      </p:sp>
      <p:sp>
        <p:nvSpPr>
          <p:cNvPr id="5" name="Footer Placeholder 4"/>
          <p:cNvSpPr>
            <a:spLocks noGrp="1"/>
          </p:cNvSpPr>
          <p:nvPr>
            <p:ph type="ftr" sz="quarter" idx="11"/>
          </p:nvPr>
        </p:nvSpPr>
        <p:spPr/>
        <p:txBody>
          <a:bodyPr/>
          <a:lstStyle/>
          <a:p>
            <a:r>
              <a:rPr lang="en-US"/>
              <a:t>Name:                                ID:                                               DATE: </a:t>
            </a:r>
          </a:p>
        </p:txBody>
      </p:sp>
      <p:sp>
        <p:nvSpPr>
          <p:cNvPr id="6" name="Slide Number Placeholder 5"/>
          <p:cNvSpPr>
            <a:spLocks noGrp="1"/>
          </p:cNvSpPr>
          <p:nvPr>
            <p:ph type="sldNum" sz="quarter" idx="12"/>
          </p:nvPr>
        </p:nvSpPr>
        <p:spPr/>
        <p:txBody>
          <a:bodyPr/>
          <a:lstStyle/>
          <a:p>
            <a:fld id="{79717A3D-BBC3-4895-A320-2A1CFAB3B663}" type="slidenum">
              <a:rPr lang="en-US" smtClean="0"/>
              <a:t>‹#›</a:t>
            </a:fld>
            <a:endParaRPr lang="en-US"/>
          </a:p>
        </p:txBody>
      </p:sp>
    </p:spTree>
    <p:extLst>
      <p:ext uri="{BB962C8B-B14F-4D97-AF65-F5344CB8AC3E}">
        <p14:creationId xmlns:p14="http://schemas.microsoft.com/office/powerpoint/2010/main" val="369403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38A6465-F7D2-4B17-9B10-9DC12B5BB132}" type="datetime1">
              <a:rPr lang="en-US" smtClean="0"/>
              <a:t>5/21/2020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Name:                                ID:                                               DATE: </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9717A3D-BBC3-4895-A320-2A1CFAB3B663}" type="slidenum">
              <a:rPr lang="en-US" smtClean="0"/>
              <a:t>‹#›</a:t>
            </a:fld>
            <a:endParaRPr lang="en-US"/>
          </a:p>
        </p:txBody>
      </p:sp>
    </p:spTree>
    <p:extLst>
      <p:ext uri="{BB962C8B-B14F-4D97-AF65-F5344CB8AC3E}">
        <p14:creationId xmlns:p14="http://schemas.microsoft.com/office/powerpoint/2010/main" val="18966261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75FF253-2D46-4194-A6DC-3B484EA01D58}"/>
              </a:ext>
            </a:extLst>
          </p:cNvPr>
          <p:cNvPicPr>
            <a:picLocks noGrp="1" noChangeAspect="1"/>
          </p:cNvPicPr>
          <p:nvPr>
            <p:ph idx="1"/>
          </p:nvPr>
        </p:nvPicPr>
        <p:blipFill rotWithShape="1">
          <a:blip r:embed="rId2"/>
          <a:srcRect t="15907"/>
          <a:stretch/>
        </p:blipFill>
        <p:spPr>
          <a:xfrm>
            <a:off x="1001261" y="512770"/>
            <a:ext cx="9404723" cy="5248218"/>
          </a:xfrm>
          <a:prstGeom prst="rect">
            <a:avLst/>
          </a:prstGeom>
        </p:spPr>
      </p:pic>
      <p:sp>
        <p:nvSpPr>
          <p:cNvPr id="2" name="Slide Number Placeholder 1">
            <a:extLst>
              <a:ext uri="{FF2B5EF4-FFF2-40B4-BE49-F238E27FC236}">
                <a16:creationId xmlns:a16="http://schemas.microsoft.com/office/drawing/2014/main" id="{E2399E94-303D-48C4-83E0-F5CC539E8E81}"/>
              </a:ext>
            </a:extLst>
          </p:cNvPr>
          <p:cNvSpPr>
            <a:spLocks noGrp="1"/>
          </p:cNvSpPr>
          <p:nvPr>
            <p:ph type="sldNum" sz="quarter" idx="12"/>
          </p:nvPr>
        </p:nvSpPr>
        <p:spPr/>
        <p:txBody>
          <a:bodyPr/>
          <a:lstStyle/>
          <a:p>
            <a:fld id="{79717A3D-BBC3-4895-A320-2A1CFAB3B663}" type="slidenum">
              <a:rPr lang="en-US" smtClean="0"/>
              <a:t>1</a:t>
            </a:fld>
            <a:endParaRPr lang="en-US"/>
          </a:p>
        </p:txBody>
      </p:sp>
      <p:sp>
        <p:nvSpPr>
          <p:cNvPr id="8" name="Footer Placeholder 6">
            <a:extLst>
              <a:ext uri="{FF2B5EF4-FFF2-40B4-BE49-F238E27FC236}">
                <a16:creationId xmlns:a16="http://schemas.microsoft.com/office/drawing/2014/main" id="{EB62C6E7-C0D8-401C-A9BA-35B1E64FFE31}"/>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9" name="Date Placeholder 5">
            <a:extLst>
              <a:ext uri="{FF2B5EF4-FFF2-40B4-BE49-F238E27FC236}">
                <a16:creationId xmlns:a16="http://schemas.microsoft.com/office/drawing/2014/main" id="{8A22EA71-2E8C-46C5-B39E-41B56A8784C8}"/>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
        <p:nvSpPr>
          <p:cNvPr id="4" name="Title 3">
            <a:extLst>
              <a:ext uri="{FF2B5EF4-FFF2-40B4-BE49-F238E27FC236}">
                <a16:creationId xmlns:a16="http://schemas.microsoft.com/office/drawing/2014/main" id="{2CB6E781-C64B-4583-BBEA-9B44E337968A}"/>
              </a:ext>
            </a:extLst>
          </p:cNvPr>
          <p:cNvSpPr>
            <a:spLocks noGrp="1"/>
          </p:cNvSpPr>
          <p:nvPr>
            <p:ph type="title"/>
          </p:nvPr>
        </p:nvSpPr>
        <p:spPr>
          <a:xfrm>
            <a:off x="1001261" y="3246022"/>
            <a:ext cx="9404723" cy="1400530"/>
          </a:xfrm>
        </p:spPr>
        <p:txBody>
          <a:bodyPr/>
          <a:lstStyle/>
          <a:p>
            <a:pPr algn="ctr"/>
            <a:r>
              <a:rPr lang="en-US" dirty="0"/>
              <a:t>Name</a:t>
            </a:r>
            <a:br>
              <a:rPr lang="en-US" dirty="0"/>
            </a:br>
            <a:r>
              <a:rPr lang="en-US" dirty="0"/>
              <a:t>Institution</a:t>
            </a:r>
          </a:p>
        </p:txBody>
      </p:sp>
    </p:spTree>
    <p:extLst>
      <p:ext uri="{BB962C8B-B14F-4D97-AF65-F5344CB8AC3E}">
        <p14:creationId xmlns:p14="http://schemas.microsoft.com/office/powerpoint/2010/main" val="3612456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0FFD-D495-4A85-89A9-4FE73FF8D482}"/>
              </a:ext>
            </a:extLst>
          </p:cNvPr>
          <p:cNvSpPr>
            <a:spLocks noGrp="1"/>
          </p:cNvSpPr>
          <p:nvPr>
            <p:ph type="title"/>
          </p:nvPr>
        </p:nvSpPr>
        <p:spPr/>
        <p:txBody>
          <a:bodyPr/>
          <a:lstStyle/>
          <a:p>
            <a:pPr algn="ctr"/>
            <a:r>
              <a:rPr lang="en-US" sz="7200" dirty="0">
                <a:latin typeface="Times New Roman" panose="02020603050405020304" pitchFamily="18" charset="0"/>
                <a:cs typeface="Times New Roman" panose="02020603050405020304" pitchFamily="18" charset="0"/>
              </a:rPr>
              <a:t>Facebook</a:t>
            </a:r>
          </a:p>
        </p:txBody>
      </p:sp>
      <p:sp>
        <p:nvSpPr>
          <p:cNvPr id="3" name="Content Placeholder 2">
            <a:extLst>
              <a:ext uri="{FF2B5EF4-FFF2-40B4-BE49-F238E27FC236}">
                <a16:creationId xmlns:a16="http://schemas.microsoft.com/office/drawing/2014/main" id="{E13E812D-2E59-40A3-B8C3-4C9A89822786}"/>
              </a:ext>
            </a:extLst>
          </p:cNvPr>
          <p:cNvSpPr>
            <a:spLocks noGrp="1"/>
          </p:cNvSpPr>
          <p:nvPr>
            <p:ph idx="1"/>
          </p:nvPr>
        </p:nvSpPr>
        <p:spPr>
          <a:xfrm>
            <a:off x="646111" y="1702190"/>
            <a:ext cx="6675351" cy="4509353"/>
          </a:xfrm>
        </p:spPr>
        <p:txBody>
          <a:bodyPr>
            <a:normAutofit lnSpcReduction="10000"/>
          </a:bodyPr>
          <a:lstStyle/>
          <a:p>
            <a:r>
              <a:rPr lang="en-US" sz="3200" dirty="0">
                <a:latin typeface="Times New Roman" panose="02020603050405020304" pitchFamily="18" charset="0"/>
                <a:cs typeface="Times New Roman" panose="02020603050405020304" pitchFamily="18" charset="0"/>
              </a:rPr>
              <a:t>Facebook is an American company providing online social networking services. </a:t>
            </a:r>
          </a:p>
          <a:p>
            <a:r>
              <a:rPr lang="en-US" sz="3200" dirty="0">
                <a:latin typeface="Times New Roman" panose="02020603050405020304" pitchFamily="18" charset="0"/>
                <a:cs typeface="Times New Roman" panose="02020603050405020304" pitchFamily="18" charset="0"/>
              </a:rPr>
              <a:t>The headquarters of Facebook are in  Menlo Park, California.</a:t>
            </a:r>
          </a:p>
          <a:p>
            <a:r>
              <a:rPr lang="en-US" sz="3200" dirty="0">
                <a:latin typeface="Times New Roman" panose="02020603050405020304" pitchFamily="18" charset="0"/>
                <a:cs typeface="Times New Roman" panose="02020603050405020304" pitchFamily="18" charset="0"/>
              </a:rPr>
              <a:t>The company is the largest social network in the world boasting of 2.3 billion monthly active users in the first quarter of 2020.</a:t>
            </a:r>
          </a:p>
        </p:txBody>
      </p:sp>
      <p:sp>
        <p:nvSpPr>
          <p:cNvPr id="4" name="Slide Number Placeholder 3">
            <a:extLst>
              <a:ext uri="{FF2B5EF4-FFF2-40B4-BE49-F238E27FC236}">
                <a16:creationId xmlns:a16="http://schemas.microsoft.com/office/drawing/2014/main" id="{A17143EA-3CCA-4728-A90E-CC622F314BA1}"/>
              </a:ext>
            </a:extLst>
          </p:cNvPr>
          <p:cNvSpPr>
            <a:spLocks noGrp="1"/>
          </p:cNvSpPr>
          <p:nvPr>
            <p:ph type="sldNum" sz="quarter" idx="12"/>
          </p:nvPr>
        </p:nvSpPr>
        <p:spPr/>
        <p:txBody>
          <a:bodyPr/>
          <a:lstStyle/>
          <a:p>
            <a:fld id="{79717A3D-BBC3-4895-A320-2A1CFAB3B663}" type="slidenum">
              <a:rPr lang="en-US" smtClean="0"/>
              <a:t>2</a:t>
            </a:fld>
            <a:endParaRPr lang="en-US"/>
          </a:p>
        </p:txBody>
      </p:sp>
      <p:sp>
        <p:nvSpPr>
          <p:cNvPr id="7" name="Footer Placeholder 6">
            <a:extLst>
              <a:ext uri="{FF2B5EF4-FFF2-40B4-BE49-F238E27FC236}">
                <a16:creationId xmlns:a16="http://schemas.microsoft.com/office/drawing/2014/main" id="{9826B676-D75A-4A89-87B2-0B82CB44B48B}"/>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8AE782A1-4FCB-4F0B-B640-C2A619D60E10}"/>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pic>
        <p:nvPicPr>
          <p:cNvPr id="9" name="Picture 8">
            <a:extLst>
              <a:ext uri="{FF2B5EF4-FFF2-40B4-BE49-F238E27FC236}">
                <a16:creationId xmlns:a16="http://schemas.microsoft.com/office/drawing/2014/main" id="{0683B0F4-FCCF-41FA-A0F1-DD45FA7D17FE}"/>
              </a:ext>
            </a:extLst>
          </p:cNvPr>
          <p:cNvPicPr>
            <a:picLocks noChangeAspect="1"/>
          </p:cNvPicPr>
          <p:nvPr/>
        </p:nvPicPr>
        <p:blipFill rotWithShape="1">
          <a:blip r:embed="rId3"/>
          <a:srcRect l="10930" t="4778" r="2832" b="5963"/>
          <a:stretch/>
        </p:blipFill>
        <p:spPr>
          <a:xfrm>
            <a:off x="7106432" y="1763288"/>
            <a:ext cx="5085568" cy="4538216"/>
          </a:xfrm>
          <a:prstGeom prst="rect">
            <a:avLst/>
          </a:prstGeom>
        </p:spPr>
      </p:pic>
    </p:spTree>
    <p:extLst>
      <p:ext uri="{BB962C8B-B14F-4D97-AF65-F5344CB8AC3E}">
        <p14:creationId xmlns:p14="http://schemas.microsoft.com/office/powerpoint/2010/main" val="276933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BABB-B335-4C74-ADA2-05FDBE8965A1}"/>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A64AF288-1168-4D0E-A701-B78B1CB5177C}"/>
              </a:ext>
            </a:extLst>
          </p:cNvPr>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Mark Elliot Zuckerberg an internet entrepreneur and co-founder of Facebook, Inc. Mark is the chairman, chief executive officer, and controlling shareholder</a:t>
            </a:r>
          </a:p>
          <a:p>
            <a:endParaRPr lang="en-US" dirty="0"/>
          </a:p>
        </p:txBody>
      </p:sp>
      <p:pic>
        <p:nvPicPr>
          <p:cNvPr id="4" name="Picture 3">
            <a:extLst>
              <a:ext uri="{FF2B5EF4-FFF2-40B4-BE49-F238E27FC236}">
                <a16:creationId xmlns:a16="http://schemas.microsoft.com/office/drawing/2014/main" id="{D7E203ED-B0B4-4A48-AE69-6083979738BC}"/>
              </a:ext>
            </a:extLst>
          </p:cNvPr>
          <p:cNvPicPr>
            <a:picLocks noChangeAspect="1"/>
          </p:cNvPicPr>
          <p:nvPr/>
        </p:nvPicPr>
        <p:blipFill>
          <a:blip r:embed="rId3"/>
          <a:stretch>
            <a:fillRect/>
          </a:stretch>
        </p:blipFill>
        <p:spPr>
          <a:xfrm>
            <a:off x="1500876" y="4134678"/>
            <a:ext cx="8040689" cy="2723322"/>
          </a:xfrm>
          <a:prstGeom prst="rect">
            <a:avLst/>
          </a:prstGeom>
        </p:spPr>
      </p:pic>
      <p:sp>
        <p:nvSpPr>
          <p:cNvPr id="5" name="Slide Number Placeholder 4">
            <a:extLst>
              <a:ext uri="{FF2B5EF4-FFF2-40B4-BE49-F238E27FC236}">
                <a16:creationId xmlns:a16="http://schemas.microsoft.com/office/drawing/2014/main" id="{7C1E4840-1CB6-4014-A25B-B66C065EBCFB}"/>
              </a:ext>
            </a:extLst>
          </p:cNvPr>
          <p:cNvSpPr>
            <a:spLocks noGrp="1"/>
          </p:cNvSpPr>
          <p:nvPr>
            <p:ph type="sldNum" sz="quarter" idx="12"/>
          </p:nvPr>
        </p:nvSpPr>
        <p:spPr/>
        <p:txBody>
          <a:bodyPr/>
          <a:lstStyle/>
          <a:p>
            <a:fld id="{79717A3D-BBC3-4895-A320-2A1CFAB3B663}" type="slidenum">
              <a:rPr lang="en-US" smtClean="0"/>
              <a:t>3</a:t>
            </a:fld>
            <a:endParaRPr lang="en-US"/>
          </a:p>
        </p:txBody>
      </p:sp>
      <p:sp>
        <p:nvSpPr>
          <p:cNvPr id="7" name="Footer Placeholder 6">
            <a:extLst>
              <a:ext uri="{FF2B5EF4-FFF2-40B4-BE49-F238E27FC236}">
                <a16:creationId xmlns:a16="http://schemas.microsoft.com/office/drawing/2014/main" id="{998D422C-FC54-4739-A88E-FA23BA4067B8}"/>
              </a:ext>
            </a:extLst>
          </p:cNvPr>
          <p:cNvSpPr>
            <a:spLocks noGrp="1"/>
          </p:cNvSpPr>
          <p:nvPr>
            <p:ph type="ftr" sz="quarter" idx="11"/>
          </p:nvPr>
        </p:nvSpPr>
        <p:spPr>
          <a:xfrm>
            <a:off x="4243169" y="6562271"/>
            <a:ext cx="7948831" cy="282556"/>
          </a:xfrm>
          <a:solidFill>
            <a:schemeClr val="accent4">
              <a:lumMod val="20000"/>
              <a:lumOff val="80000"/>
            </a:schemeClr>
          </a:solidFill>
        </p:spPr>
        <p:txBody>
          <a:bodyPr/>
          <a:lstStyle/>
          <a:p>
            <a:r>
              <a:rPr lang="en-US" b="1" dirty="0">
                <a:solidFill>
                  <a:srgbClr val="C00000">
                    <a:alpha val="60000"/>
                  </a:srgbClr>
                </a:solidFill>
              </a:rPr>
              <a:t>Name:                                                                         ID:                                            DATE: </a:t>
            </a:r>
          </a:p>
        </p:txBody>
      </p:sp>
      <p:sp>
        <p:nvSpPr>
          <p:cNvPr id="9" name="Date Placeholder 5">
            <a:extLst>
              <a:ext uri="{FF2B5EF4-FFF2-40B4-BE49-F238E27FC236}">
                <a16:creationId xmlns:a16="http://schemas.microsoft.com/office/drawing/2014/main" id="{3202A80A-7432-4EA5-A504-5FEF6F94961C}"/>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4238164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923C-9B81-408B-8FEF-623767660694}"/>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96A74F40-90EF-4A09-AAA2-F33892417556}"/>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Facebook was founded in 2004 by Mark Zuckerberg, Eduardo Saverin, Dustin Moskovitz, and Chris Hughes (Croft, 2007).</a:t>
            </a:r>
          </a:p>
          <a:p>
            <a:r>
              <a:rPr lang="en-US" sz="3200" dirty="0">
                <a:latin typeface="Times New Roman" panose="02020603050405020304" pitchFamily="18" charset="0"/>
                <a:cs typeface="Times New Roman" panose="02020603050405020304" pitchFamily="18" charset="0"/>
              </a:rPr>
              <a:t>The four were university buddies at Harvard. </a:t>
            </a:r>
          </a:p>
          <a:p>
            <a:r>
              <a:rPr lang="en-US" sz="3200" dirty="0">
                <a:latin typeface="Times New Roman" panose="02020603050405020304" pitchFamily="18" charset="0"/>
                <a:cs typeface="Times New Roman" panose="02020603050405020304" pitchFamily="18" charset="0"/>
              </a:rPr>
              <a:t>Originally, the company began as </a:t>
            </a:r>
            <a:r>
              <a:rPr lang="en-US" sz="3200" dirty="0" err="1">
                <a:latin typeface="Times New Roman" panose="02020603050405020304" pitchFamily="18" charset="0"/>
                <a:cs typeface="Times New Roman" panose="02020603050405020304" pitchFamily="18" charset="0"/>
              </a:rPr>
              <a:t>Facemash</a:t>
            </a:r>
            <a:r>
              <a:rPr lang="en-US" sz="3200" dirty="0">
                <a:latin typeface="Times New Roman" panose="02020603050405020304" pitchFamily="18" charset="0"/>
                <a:cs typeface="Times New Roman" panose="02020603050405020304" pitchFamily="18" charset="0"/>
              </a:rPr>
              <a:t>, an online service for students that pulled down after two days for violation of university policy in acquiring resources for the service (Croft, 2007).. </a:t>
            </a:r>
          </a:p>
        </p:txBody>
      </p:sp>
      <p:sp>
        <p:nvSpPr>
          <p:cNvPr id="4" name="Slide Number Placeholder 3">
            <a:extLst>
              <a:ext uri="{FF2B5EF4-FFF2-40B4-BE49-F238E27FC236}">
                <a16:creationId xmlns:a16="http://schemas.microsoft.com/office/drawing/2014/main" id="{22BE604F-34AE-4272-8576-44742F9E247C}"/>
              </a:ext>
            </a:extLst>
          </p:cNvPr>
          <p:cNvSpPr>
            <a:spLocks noGrp="1"/>
          </p:cNvSpPr>
          <p:nvPr>
            <p:ph type="sldNum" sz="quarter" idx="12"/>
          </p:nvPr>
        </p:nvSpPr>
        <p:spPr/>
        <p:txBody>
          <a:bodyPr/>
          <a:lstStyle/>
          <a:p>
            <a:fld id="{79717A3D-BBC3-4895-A320-2A1CFAB3B663}" type="slidenum">
              <a:rPr lang="en-US" smtClean="0"/>
              <a:t>4</a:t>
            </a:fld>
            <a:endParaRPr lang="en-US"/>
          </a:p>
        </p:txBody>
      </p:sp>
      <p:sp>
        <p:nvSpPr>
          <p:cNvPr id="7" name="Footer Placeholder 6">
            <a:extLst>
              <a:ext uri="{FF2B5EF4-FFF2-40B4-BE49-F238E27FC236}">
                <a16:creationId xmlns:a16="http://schemas.microsoft.com/office/drawing/2014/main" id="{ACA03AA2-79CE-4982-A6E0-4FA76D654C43}"/>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02A23507-B923-43DE-BD91-79EF001C228F}"/>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299502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D62A0-64E5-4EB7-B6C1-BF937DEDB094}"/>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CCD6E2D3-ABC1-48FA-A93E-C5742BAACE06}"/>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The early success prompted Mark to register the URL http://www.thefacebook.com on January 2004.</a:t>
            </a:r>
          </a:p>
          <a:p>
            <a:r>
              <a:rPr lang="en-US" sz="3200" dirty="0">
                <a:latin typeface="Times New Roman" panose="02020603050405020304" pitchFamily="18" charset="0"/>
                <a:cs typeface="Times New Roman" panose="02020603050405020304" pitchFamily="18" charset="0"/>
              </a:rPr>
              <a:t>Using this address, Mark and his colleagues Saverin, Moskovitz, and Hughes created a new social network that was launched on February 2004. </a:t>
            </a:r>
          </a:p>
        </p:txBody>
      </p:sp>
      <p:sp>
        <p:nvSpPr>
          <p:cNvPr id="4" name="Slide Number Placeholder 3">
            <a:extLst>
              <a:ext uri="{FF2B5EF4-FFF2-40B4-BE49-F238E27FC236}">
                <a16:creationId xmlns:a16="http://schemas.microsoft.com/office/drawing/2014/main" id="{6056B86E-739D-4E07-BA0A-333E526209A3}"/>
              </a:ext>
            </a:extLst>
          </p:cNvPr>
          <p:cNvSpPr>
            <a:spLocks noGrp="1"/>
          </p:cNvSpPr>
          <p:nvPr>
            <p:ph type="sldNum" sz="quarter" idx="12"/>
          </p:nvPr>
        </p:nvSpPr>
        <p:spPr/>
        <p:txBody>
          <a:bodyPr/>
          <a:lstStyle/>
          <a:p>
            <a:fld id="{79717A3D-BBC3-4895-A320-2A1CFAB3B663}" type="slidenum">
              <a:rPr lang="en-US" smtClean="0"/>
              <a:t>5</a:t>
            </a:fld>
            <a:endParaRPr lang="en-US"/>
          </a:p>
        </p:txBody>
      </p:sp>
      <p:sp>
        <p:nvSpPr>
          <p:cNvPr id="7" name="Footer Placeholder 6">
            <a:extLst>
              <a:ext uri="{FF2B5EF4-FFF2-40B4-BE49-F238E27FC236}">
                <a16:creationId xmlns:a16="http://schemas.microsoft.com/office/drawing/2014/main" id="{6AB147B2-06C9-4897-941F-7E2610708B04}"/>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FF602E14-9F39-4869-99E8-9B3A9AA58FF6}"/>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267033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61583-2C0D-4795-A127-4CB3BF660B25}"/>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7A010A3F-0DA0-4AEC-9F6E-9D21ECF82A05}"/>
              </a:ext>
            </a:extLst>
          </p:cNvPr>
          <p:cNvSpPr>
            <a:spLocks noGrp="1"/>
          </p:cNvSpPr>
          <p:nvPr>
            <p:ph idx="1"/>
          </p:nvPr>
        </p:nvSpPr>
        <p:spPr/>
        <p:txBody>
          <a:bodyPr>
            <a:noAutofit/>
          </a:bodyPr>
          <a:lstStyle/>
          <a:p>
            <a:r>
              <a:rPr lang="en-US" sz="2800" dirty="0">
                <a:latin typeface="Times New Roman" panose="02020603050405020304" pitchFamily="18" charset="0"/>
                <a:cs typeface="Times New Roman" panose="02020603050405020304" pitchFamily="18" charset="0"/>
              </a:rPr>
              <a:t>Facebook grew into an international company that allows free membership depending on the laws governing a country. For instance, there are countries that require a legal age of 18 years to join Facebook while in others someone with 13 years can join.</a:t>
            </a:r>
          </a:p>
          <a:p>
            <a:r>
              <a:rPr lang="en-US" sz="2800" dirty="0">
                <a:latin typeface="Times New Roman" panose="02020603050405020304" pitchFamily="18" charset="0"/>
                <a:cs typeface="Times New Roman" panose="02020603050405020304" pitchFamily="18" charset="0"/>
              </a:rPr>
              <a:t>Facebook allows people to connect with people they know and new people from all over the world. It uses Messenger to facilitate communication between friends. </a:t>
            </a:r>
          </a:p>
        </p:txBody>
      </p:sp>
      <p:sp>
        <p:nvSpPr>
          <p:cNvPr id="4" name="Slide Number Placeholder 3">
            <a:extLst>
              <a:ext uri="{FF2B5EF4-FFF2-40B4-BE49-F238E27FC236}">
                <a16:creationId xmlns:a16="http://schemas.microsoft.com/office/drawing/2014/main" id="{2D0C3DA7-F90C-44FE-9656-5D6F01DBECD9}"/>
              </a:ext>
            </a:extLst>
          </p:cNvPr>
          <p:cNvSpPr>
            <a:spLocks noGrp="1"/>
          </p:cNvSpPr>
          <p:nvPr>
            <p:ph type="sldNum" sz="quarter" idx="12"/>
          </p:nvPr>
        </p:nvSpPr>
        <p:spPr/>
        <p:txBody>
          <a:bodyPr/>
          <a:lstStyle/>
          <a:p>
            <a:fld id="{79717A3D-BBC3-4895-A320-2A1CFAB3B663}" type="slidenum">
              <a:rPr lang="en-US" smtClean="0"/>
              <a:t>6</a:t>
            </a:fld>
            <a:endParaRPr lang="en-US"/>
          </a:p>
        </p:txBody>
      </p:sp>
      <p:sp>
        <p:nvSpPr>
          <p:cNvPr id="7" name="Footer Placeholder 6">
            <a:extLst>
              <a:ext uri="{FF2B5EF4-FFF2-40B4-BE49-F238E27FC236}">
                <a16:creationId xmlns:a16="http://schemas.microsoft.com/office/drawing/2014/main" id="{8211669A-6B0E-4514-8A95-DF4C9857599B}"/>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373EEE97-A85D-4EEE-B692-89CE3A07591D}"/>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239766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8F1A8-9B9D-4B51-9086-67FB4022254D}"/>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5BCC56B0-F61B-4608-833F-BD7C01E7B547}"/>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People like posting their social life on social media and Facebook does exactly that by allowing user to post as many pictures as they would like and even tag some friends on those pictures (Young &amp; Quan-</a:t>
            </a:r>
            <a:r>
              <a:rPr lang="en-US" sz="3200" dirty="0" err="1">
                <a:latin typeface="Times New Roman" panose="02020603050405020304" pitchFamily="18" charset="0"/>
                <a:cs typeface="Times New Roman" panose="02020603050405020304" pitchFamily="18" charset="0"/>
              </a:rPr>
              <a:t>Haase</a:t>
            </a:r>
            <a:r>
              <a:rPr lang="en-US" sz="3200" dirty="0">
                <a:latin typeface="Times New Roman" panose="02020603050405020304" pitchFamily="18" charset="0"/>
                <a:cs typeface="Times New Roman" panose="02020603050405020304" pitchFamily="18" charset="0"/>
              </a:rPr>
              <a:t>, 2009).</a:t>
            </a:r>
          </a:p>
          <a:p>
            <a:r>
              <a:rPr lang="en-US" sz="3200" dirty="0">
                <a:latin typeface="Times New Roman" panose="02020603050405020304" pitchFamily="18" charset="0"/>
                <a:cs typeface="Times New Roman" panose="02020603050405020304" pitchFamily="18" charset="0"/>
              </a:rPr>
              <a:t>Facebook offers options such as status, a picture or video that deletes after 24 hours and also livestream that allows users to share an ongoing activity to their friends.</a:t>
            </a:r>
          </a:p>
        </p:txBody>
      </p:sp>
      <p:sp>
        <p:nvSpPr>
          <p:cNvPr id="4" name="Slide Number Placeholder 3">
            <a:extLst>
              <a:ext uri="{FF2B5EF4-FFF2-40B4-BE49-F238E27FC236}">
                <a16:creationId xmlns:a16="http://schemas.microsoft.com/office/drawing/2014/main" id="{933D53C5-D84A-46FA-B6DA-9DDBA19FEB4D}"/>
              </a:ext>
            </a:extLst>
          </p:cNvPr>
          <p:cNvSpPr>
            <a:spLocks noGrp="1"/>
          </p:cNvSpPr>
          <p:nvPr>
            <p:ph type="sldNum" sz="quarter" idx="12"/>
          </p:nvPr>
        </p:nvSpPr>
        <p:spPr/>
        <p:txBody>
          <a:bodyPr/>
          <a:lstStyle/>
          <a:p>
            <a:fld id="{79717A3D-BBC3-4895-A320-2A1CFAB3B663}" type="slidenum">
              <a:rPr lang="en-US" smtClean="0"/>
              <a:t>7</a:t>
            </a:fld>
            <a:endParaRPr lang="en-US"/>
          </a:p>
        </p:txBody>
      </p:sp>
      <p:sp>
        <p:nvSpPr>
          <p:cNvPr id="7" name="Footer Placeholder 6">
            <a:extLst>
              <a:ext uri="{FF2B5EF4-FFF2-40B4-BE49-F238E27FC236}">
                <a16:creationId xmlns:a16="http://schemas.microsoft.com/office/drawing/2014/main" id="{8BDF15A6-CF6B-48E5-890C-533EF7D8F592}"/>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5839ED75-B4A0-4661-B4B5-B993ED70DE5C}"/>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3813318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1E1F9-E49A-460F-B2FB-B394938847ED}"/>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4" name="Content Placeholder 3">
            <a:extLst>
              <a:ext uri="{FF2B5EF4-FFF2-40B4-BE49-F238E27FC236}">
                <a16:creationId xmlns:a16="http://schemas.microsoft.com/office/drawing/2014/main" id="{DDA63F0B-5358-46C9-9791-FCF5D081B447}"/>
              </a:ext>
            </a:extLst>
          </p:cNvPr>
          <p:cNvSpPr>
            <a:spLocks noGrp="1"/>
          </p:cNvSpPr>
          <p:nvPr>
            <p:ph idx="1"/>
          </p:nvPr>
        </p:nvSpPr>
        <p:spPr>
          <a:xfrm>
            <a:off x="1103312" y="2052918"/>
            <a:ext cx="9061105" cy="4533412"/>
          </a:xfrm>
        </p:spPr>
        <p:txBody>
          <a:bodyPr>
            <a:normAutofit/>
          </a:bodyPr>
          <a:lstStyle/>
          <a:p>
            <a:r>
              <a:rPr lang="en-US" sz="3200" dirty="0">
                <a:latin typeface="Times New Roman" panose="02020603050405020304" pitchFamily="18" charset="0"/>
                <a:cs typeface="Times New Roman" panose="02020603050405020304" pitchFamily="18" charset="0"/>
              </a:rPr>
              <a:t>An example of a Facebook profile. </a:t>
            </a:r>
          </a:p>
          <a:p>
            <a:endParaRPr lang="en-US" sz="32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98DDB1EF-31EB-4B4A-B38C-3C9C596437EE}"/>
              </a:ext>
            </a:extLst>
          </p:cNvPr>
          <p:cNvPicPr>
            <a:picLocks noChangeAspect="1"/>
          </p:cNvPicPr>
          <p:nvPr/>
        </p:nvPicPr>
        <p:blipFill>
          <a:blip r:embed="rId2"/>
          <a:stretch>
            <a:fillRect/>
          </a:stretch>
        </p:blipFill>
        <p:spPr>
          <a:xfrm>
            <a:off x="2142147" y="3167269"/>
            <a:ext cx="6935592" cy="3280799"/>
          </a:xfrm>
          <a:prstGeom prst="rect">
            <a:avLst/>
          </a:prstGeom>
        </p:spPr>
      </p:pic>
      <p:sp>
        <p:nvSpPr>
          <p:cNvPr id="3" name="Slide Number Placeholder 2">
            <a:extLst>
              <a:ext uri="{FF2B5EF4-FFF2-40B4-BE49-F238E27FC236}">
                <a16:creationId xmlns:a16="http://schemas.microsoft.com/office/drawing/2014/main" id="{E19EA6AC-96F8-44A2-8F00-C57A69674188}"/>
              </a:ext>
            </a:extLst>
          </p:cNvPr>
          <p:cNvSpPr>
            <a:spLocks noGrp="1"/>
          </p:cNvSpPr>
          <p:nvPr>
            <p:ph type="sldNum" sz="quarter" idx="12"/>
          </p:nvPr>
        </p:nvSpPr>
        <p:spPr/>
        <p:txBody>
          <a:bodyPr/>
          <a:lstStyle/>
          <a:p>
            <a:fld id="{79717A3D-BBC3-4895-A320-2A1CFAB3B663}" type="slidenum">
              <a:rPr lang="en-US" smtClean="0"/>
              <a:t>8</a:t>
            </a:fld>
            <a:endParaRPr lang="en-US"/>
          </a:p>
        </p:txBody>
      </p:sp>
      <p:sp>
        <p:nvSpPr>
          <p:cNvPr id="8" name="Footer Placeholder 6">
            <a:extLst>
              <a:ext uri="{FF2B5EF4-FFF2-40B4-BE49-F238E27FC236}">
                <a16:creationId xmlns:a16="http://schemas.microsoft.com/office/drawing/2014/main" id="{D4098C96-B870-4142-B582-9DA86366C09E}"/>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9" name="Date Placeholder 5">
            <a:extLst>
              <a:ext uri="{FF2B5EF4-FFF2-40B4-BE49-F238E27FC236}">
                <a16:creationId xmlns:a16="http://schemas.microsoft.com/office/drawing/2014/main" id="{471919C1-062B-4736-87FE-933D4B3B02CA}"/>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3883051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D4FA-7A56-4CA1-A3DF-54E85C845A3E}"/>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8A648BD4-D15E-4EA7-845F-F098439A19DB}"/>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Facebook has had privacy concerns since it was began. Many Facebook users have made an outcry about their privacy. The News Feed feature in 2006 showed every change that a friend had made on their account and this raised a public concern on privacy (Johnson, </a:t>
            </a:r>
            <a:r>
              <a:rPr lang="en-US" sz="3200" dirty="0" err="1">
                <a:latin typeface="Times New Roman" panose="02020603050405020304" pitchFamily="18" charset="0"/>
                <a:cs typeface="Times New Roman" panose="02020603050405020304" pitchFamily="18" charset="0"/>
              </a:rPr>
              <a:t>Egelman</a:t>
            </a:r>
            <a:r>
              <a:rPr lang="en-US" sz="3200" dirty="0">
                <a:latin typeface="Times New Roman" panose="02020603050405020304" pitchFamily="18" charset="0"/>
                <a:cs typeface="Times New Roman" panose="02020603050405020304" pitchFamily="18" charset="0"/>
              </a:rPr>
              <a:t>, &amp; </a:t>
            </a:r>
            <a:r>
              <a:rPr lang="en-US" sz="3200" dirty="0" err="1">
                <a:latin typeface="Times New Roman" panose="02020603050405020304" pitchFamily="18" charset="0"/>
                <a:cs typeface="Times New Roman" panose="02020603050405020304" pitchFamily="18" charset="0"/>
              </a:rPr>
              <a:t>Bellovin</a:t>
            </a:r>
            <a:r>
              <a:rPr lang="en-US" sz="3200" dirty="0">
                <a:latin typeface="Times New Roman" panose="02020603050405020304" pitchFamily="18" charset="0"/>
                <a:cs typeface="Times New Roman" panose="02020603050405020304" pitchFamily="18" charset="0"/>
              </a:rPr>
              <a:t>, 2012).</a:t>
            </a:r>
          </a:p>
        </p:txBody>
      </p:sp>
      <p:sp>
        <p:nvSpPr>
          <p:cNvPr id="4" name="Slide Number Placeholder 3">
            <a:extLst>
              <a:ext uri="{FF2B5EF4-FFF2-40B4-BE49-F238E27FC236}">
                <a16:creationId xmlns:a16="http://schemas.microsoft.com/office/drawing/2014/main" id="{E4A602C5-E470-49D6-8B56-2B9696F7D313}"/>
              </a:ext>
            </a:extLst>
          </p:cNvPr>
          <p:cNvSpPr>
            <a:spLocks noGrp="1"/>
          </p:cNvSpPr>
          <p:nvPr>
            <p:ph type="sldNum" sz="quarter" idx="12"/>
          </p:nvPr>
        </p:nvSpPr>
        <p:spPr/>
        <p:txBody>
          <a:bodyPr/>
          <a:lstStyle/>
          <a:p>
            <a:fld id="{79717A3D-BBC3-4895-A320-2A1CFAB3B663}" type="slidenum">
              <a:rPr lang="en-US" smtClean="0"/>
              <a:t>9</a:t>
            </a:fld>
            <a:endParaRPr lang="en-US"/>
          </a:p>
        </p:txBody>
      </p:sp>
      <p:sp>
        <p:nvSpPr>
          <p:cNvPr id="7" name="Footer Placeholder 6">
            <a:extLst>
              <a:ext uri="{FF2B5EF4-FFF2-40B4-BE49-F238E27FC236}">
                <a16:creationId xmlns:a16="http://schemas.microsoft.com/office/drawing/2014/main" id="{3D4AA42F-9866-43C3-8243-41198BF9199D}"/>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0DD5AAEF-1DD6-4769-90F7-587771BDD2AE}"/>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54104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2D41-699B-48D3-9794-AAE2762D3475}"/>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075D2351-01C1-43B5-99AB-48FD9039C413}"/>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Facebook privacy issues.</a:t>
            </a:r>
          </a:p>
          <a:p>
            <a:endParaRPr lang="en-US" sz="3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607F4DF-D860-453B-B20B-89CAB09173F8}"/>
              </a:ext>
            </a:extLst>
          </p:cNvPr>
          <p:cNvPicPr>
            <a:picLocks noChangeAspect="1"/>
          </p:cNvPicPr>
          <p:nvPr/>
        </p:nvPicPr>
        <p:blipFill>
          <a:blip r:embed="rId2"/>
          <a:stretch>
            <a:fillRect/>
          </a:stretch>
        </p:blipFill>
        <p:spPr>
          <a:xfrm>
            <a:off x="2584174" y="2743200"/>
            <a:ext cx="5155095" cy="4114800"/>
          </a:xfrm>
          <a:prstGeom prst="rect">
            <a:avLst/>
          </a:prstGeom>
        </p:spPr>
      </p:pic>
      <p:sp>
        <p:nvSpPr>
          <p:cNvPr id="5" name="Slide Number Placeholder 4">
            <a:extLst>
              <a:ext uri="{FF2B5EF4-FFF2-40B4-BE49-F238E27FC236}">
                <a16:creationId xmlns:a16="http://schemas.microsoft.com/office/drawing/2014/main" id="{E399534E-3637-4DC0-A0CA-93E0F4EDC060}"/>
              </a:ext>
            </a:extLst>
          </p:cNvPr>
          <p:cNvSpPr>
            <a:spLocks noGrp="1"/>
          </p:cNvSpPr>
          <p:nvPr>
            <p:ph type="sldNum" sz="quarter" idx="12"/>
          </p:nvPr>
        </p:nvSpPr>
        <p:spPr/>
        <p:txBody>
          <a:bodyPr/>
          <a:lstStyle/>
          <a:p>
            <a:fld id="{79717A3D-BBC3-4895-A320-2A1CFAB3B663}" type="slidenum">
              <a:rPr lang="en-US" smtClean="0"/>
              <a:t>10</a:t>
            </a:fld>
            <a:endParaRPr lang="en-US"/>
          </a:p>
        </p:txBody>
      </p:sp>
      <p:sp>
        <p:nvSpPr>
          <p:cNvPr id="8" name="Footer Placeholder 6">
            <a:extLst>
              <a:ext uri="{FF2B5EF4-FFF2-40B4-BE49-F238E27FC236}">
                <a16:creationId xmlns:a16="http://schemas.microsoft.com/office/drawing/2014/main" id="{44ADFA8E-98B5-4EBB-BF4A-4C0E99958FF9}"/>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9" name="Date Placeholder 5">
            <a:extLst>
              <a:ext uri="{FF2B5EF4-FFF2-40B4-BE49-F238E27FC236}">
                <a16:creationId xmlns:a16="http://schemas.microsoft.com/office/drawing/2014/main" id="{3688DDB4-00FD-4566-8585-D734E4F237AE}"/>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272463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77834-080C-45DB-97C5-68A11A56F9A5}"/>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B0F798F3-A04C-401B-9841-D81538189197}"/>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Facebook has made profit from making the private lives of people public. However, the future of Facebook is no longer public (Raskin, 2006). This is because more people are using private messaging as a form of communication. </a:t>
            </a:r>
          </a:p>
          <a:p>
            <a:r>
              <a:rPr lang="en-US" sz="3200" dirty="0">
                <a:latin typeface="Times New Roman" panose="02020603050405020304" pitchFamily="18" charset="0"/>
                <a:cs typeface="Times New Roman" panose="02020603050405020304" pitchFamily="18" charset="0"/>
              </a:rPr>
              <a:t>For this reason, the future of Facebook is about providing privacy to the users. Many of the young users are dropping the use of Facebook for Instagram. </a:t>
            </a:r>
          </a:p>
        </p:txBody>
      </p:sp>
      <p:sp>
        <p:nvSpPr>
          <p:cNvPr id="4" name="Slide Number Placeholder 3">
            <a:extLst>
              <a:ext uri="{FF2B5EF4-FFF2-40B4-BE49-F238E27FC236}">
                <a16:creationId xmlns:a16="http://schemas.microsoft.com/office/drawing/2014/main" id="{03A83E0A-7082-4E08-95F3-5BC291A24006}"/>
              </a:ext>
            </a:extLst>
          </p:cNvPr>
          <p:cNvSpPr>
            <a:spLocks noGrp="1"/>
          </p:cNvSpPr>
          <p:nvPr>
            <p:ph type="sldNum" sz="quarter" idx="12"/>
          </p:nvPr>
        </p:nvSpPr>
        <p:spPr/>
        <p:txBody>
          <a:bodyPr/>
          <a:lstStyle/>
          <a:p>
            <a:fld id="{79717A3D-BBC3-4895-A320-2A1CFAB3B663}" type="slidenum">
              <a:rPr lang="en-US" smtClean="0"/>
              <a:t>11</a:t>
            </a:fld>
            <a:endParaRPr lang="en-US"/>
          </a:p>
        </p:txBody>
      </p:sp>
      <p:sp>
        <p:nvSpPr>
          <p:cNvPr id="7" name="Footer Placeholder 6">
            <a:extLst>
              <a:ext uri="{FF2B5EF4-FFF2-40B4-BE49-F238E27FC236}">
                <a16:creationId xmlns:a16="http://schemas.microsoft.com/office/drawing/2014/main" id="{809F3CEA-7914-4543-A0A2-5D88C88DE88E}"/>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8" name="Date Placeholder 5">
            <a:extLst>
              <a:ext uri="{FF2B5EF4-FFF2-40B4-BE49-F238E27FC236}">
                <a16:creationId xmlns:a16="http://schemas.microsoft.com/office/drawing/2014/main" id="{3C29BB40-48D6-412E-9536-AB88B133171F}"/>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126059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DF79E-AB8A-411B-83B6-619CC40070A2}"/>
              </a:ext>
            </a:extLst>
          </p:cNvPr>
          <p:cNvSpPr>
            <a:spLocks noGrp="1"/>
          </p:cNvSpPr>
          <p:nvPr>
            <p:ph type="title"/>
          </p:nvPr>
        </p:nvSpPr>
        <p:spPr/>
        <p:txBody>
          <a:bodyPr/>
          <a:lstStyle/>
          <a:p>
            <a:pPr algn="ctr"/>
            <a:r>
              <a:rPr lang="en-US" sz="7200" dirty="0">
                <a:solidFill>
                  <a:srgbClr val="EBEBEB"/>
                </a:solidFill>
                <a:latin typeface="Times New Roman" panose="02020603050405020304" pitchFamily="18" charset="0"/>
                <a:cs typeface="Times New Roman" panose="02020603050405020304" pitchFamily="18" charset="0"/>
              </a:rPr>
              <a:t>Facebook</a:t>
            </a:r>
            <a:endParaRPr lang="en-US" dirty="0"/>
          </a:p>
        </p:txBody>
      </p:sp>
      <p:sp>
        <p:nvSpPr>
          <p:cNvPr id="3" name="Content Placeholder 2">
            <a:extLst>
              <a:ext uri="{FF2B5EF4-FFF2-40B4-BE49-F238E27FC236}">
                <a16:creationId xmlns:a16="http://schemas.microsoft.com/office/drawing/2014/main" id="{6154289E-3D7D-430D-B803-CC3805BAC735}"/>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Mark, the chairman of Facebook during a presentation.</a:t>
            </a:r>
          </a:p>
          <a:p>
            <a:endParaRPr lang="en-US" sz="3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1070F4A-9CD7-45C9-B0B5-DB54D81FD362}"/>
              </a:ext>
            </a:extLst>
          </p:cNvPr>
          <p:cNvPicPr>
            <a:picLocks noChangeAspect="1"/>
          </p:cNvPicPr>
          <p:nvPr/>
        </p:nvPicPr>
        <p:blipFill>
          <a:blip r:embed="rId3"/>
          <a:stretch>
            <a:fillRect/>
          </a:stretch>
        </p:blipFill>
        <p:spPr>
          <a:xfrm>
            <a:off x="1524000" y="3313042"/>
            <a:ext cx="7739270" cy="3544958"/>
          </a:xfrm>
          <a:prstGeom prst="rect">
            <a:avLst/>
          </a:prstGeom>
        </p:spPr>
      </p:pic>
      <p:sp>
        <p:nvSpPr>
          <p:cNvPr id="5" name="Slide Number Placeholder 4">
            <a:extLst>
              <a:ext uri="{FF2B5EF4-FFF2-40B4-BE49-F238E27FC236}">
                <a16:creationId xmlns:a16="http://schemas.microsoft.com/office/drawing/2014/main" id="{246115DB-A8FA-4E98-9D70-3BDACF85C7BB}"/>
              </a:ext>
            </a:extLst>
          </p:cNvPr>
          <p:cNvSpPr>
            <a:spLocks noGrp="1"/>
          </p:cNvSpPr>
          <p:nvPr>
            <p:ph type="sldNum" sz="quarter" idx="12"/>
          </p:nvPr>
        </p:nvSpPr>
        <p:spPr/>
        <p:txBody>
          <a:bodyPr/>
          <a:lstStyle/>
          <a:p>
            <a:fld id="{79717A3D-BBC3-4895-A320-2A1CFAB3B663}" type="slidenum">
              <a:rPr lang="en-US" smtClean="0"/>
              <a:t>12</a:t>
            </a:fld>
            <a:endParaRPr lang="en-US"/>
          </a:p>
        </p:txBody>
      </p:sp>
      <p:sp>
        <p:nvSpPr>
          <p:cNvPr id="8" name="Footer Placeholder 6">
            <a:extLst>
              <a:ext uri="{FF2B5EF4-FFF2-40B4-BE49-F238E27FC236}">
                <a16:creationId xmlns:a16="http://schemas.microsoft.com/office/drawing/2014/main" id="{36D925BE-08FB-4C8B-A100-0785C8F294A0}"/>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6" name="Date Placeholder 5">
            <a:extLst>
              <a:ext uri="{FF2B5EF4-FFF2-40B4-BE49-F238E27FC236}">
                <a16:creationId xmlns:a16="http://schemas.microsoft.com/office/drawing/2014/main" id="{69708E47-A11C-4554-91F8-ECD5A3D2D9CD}"/>
              </a:ext>
            </a:extLst>
          </p:cNvPr>
          <p:cNvSpPr>
            <a:spLocks noGrp="1"/>
          </p:cNvSpPr>
          <p:nvPr>
            <p:ph type="dt" sz="half" idx="10"/>
          </p:nvPr>
        </p:nvSpPr>
        <p:spPr>
          <a:xfrm>
            <a:off x="10049853" y="6540028"/>
            <a:ext cx="990599" cy="304799"/>
          </a:xfrm>
        </p:spPr>
        <p:txBody>
          <a:bodyPr/>
          <a:lstStyle/>
          <a:p>
            <a:fld id="{E8A77DEB-5071-4A0B-9D03-978A367CF253}" type="datetime1">
              <a:rPr lang="en-US" b="1" smtClean="0">
                <a:solidFill>
                  <a:srgbClr val="C00000">
                    <a:alpha val="60000"/>
                  </a:srgbClr>
                </a:solidFill>
              </a:rPr>
              <a:t>5/21/2020</a:t>
            </a:fld>
            <a:endParaRPr lang="en-US" b="1" dirty="0">
              <a:solidFill>
                <a:srgbClr val="C00000">
                  <a:alpha val="60000"/>
                </a:srgbClr>
              </a:solidFill>
            </a:endParaRPr>
          </a:p>
        </p:txBody>
      </p:sp>
    </p:spTree>
    <p:extLst>
      <p:ext uri="{BB962C8B-B14F-4D97-AF65-F5344CB8AC3E}">
        <p14:creationId xmlns:p14="http://schemas.microsoft.com/office/powerpoint/2010/main" val="133426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264F-2FF1-490C-9B45-4099BAA6DE71}"/>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Reference</a:t>
            </a:r>
          </a:p>
        </p:txBody>
      </p:sp>
      <p:sp>
        <p:nvSpPr>
          <p:cNvPr id="3" name="Content Placeholder 2">
            <a:extLst>
              <a:ext uri="{FF2B5EF4-FFF2-40B4-BE49-F238E27FC236}">
                <a16:creationId xmlns:a16="http://schemas.microsoft.com/office/drawing/2014/main" id="{16164274-BBCA-4C52-8713-5ECC6D2BB927}"/>
              </a:ext>
            </a:extLst>
          </p:cNvPr>
          <p:cNvSpPr>
            <a:spLocks noGrp="1"/>
          </p:cNvSpPr>
          <p:nvPr>
            <p:ph idx="1"/>
          </p:nvPr>
        </p:nvSpPr>
        <p:spPr/>
        <p:txBody>
          <a:bodyPr>
            <a:normAutofit/>
          </a:bodyPr>
          <a:lstStyle/>
          <a:p>
            <a:r>
              <a:rPr lang="en-US" sz="1800" dirty="0">
                <a:latin typeface="Times New Roman" panose="02020603050405020304" pitchFamily="18" charset="0"/>
                <a:cs typeface="Times New Roman" panose="02020603050405020304" pitchFamily="18" charset="0"/>
              </a:rPr>
              <a:t>Liu, Y., </a:t>
            </a:r>
            <a:r>
              <a:rPr lang="en-US" sz="1800" dirty="0" err="1">
                <a:latin typeface="Times New Roman" panose="02020603050405020304" pitchFamily="18" charset="0"/>
                <a:cs typeface="Times New Roman" panose="02020603050405020304" pitchFamily="18" charset="0"/>
              </a:rPr>
              <a:t>Gummadi</a:t>
            </a:r>
            <a:r>
              <a:rPr lang="en-US" sz="1800" dirty="0">
                <a:latin typeface="Times New Roman" panose="02020603050405020304" pitchFamily="18" charset="0"/>
                <a:cs typeface="Times New Roman" panose="02020603050405020304" pitchFamily="18" charset="0"/>
              </a:rPr>
              <a:t>, K. P., Krishnamurthy, B., &amp; </a:t>
            </a:r>
            <a:r>
              <a:rPr lang="en-US" sz="1800" dirty="0" err="1">
                <a:latin typeface="Times New Roman" panose="02020603050405020304" pitchFamily="18" charset="0"/>
                <a:cs typeface="Times New Roman" panose="02020603050405020304" pitchFamily="18" charset="0"/>
              </a:rPr>
              <a:t>Mislove</a:t>
            </a:r>
            <a:r>
              <a:rPr lang="en-US" sz="1800" dirty="0">
                <a:latin typeface="Times New Roman" panose="02020603050405020304" pitchFamily="18" charset="0"/>
                <a:cs typeface="Times New Roman" panose="02020603050405020304" pitchFamily="18" charset="0"/>
              </a:rPr>
              <a:t>, A. (2011, November). Analyzing </a:t>
            </a:r>
            <a:r>
              <a:rPr lang="en-US" sz="1800" dirty="0" err="1">
                <a:latin typeface="Times New Roman" panose="02020603050405020304" pitchFamily="18" charset="0"/>
                <a:cs typeface="Times New Roman" panose="02020603050405020304" pitchFamily="18" charset="0"/>
              </a:rPr>
              <a:t>facebook</a:t>
            </a:r>
            <a:r>
              <a:rPr lang="en-US" sz="1800" dirty="0">
                <a:latin typeface="Times New Roman" panose="02020603050405020304" pitchFamily="18" charset="0"/>
                <a:cs typeface="Times New Roman" panose="02020603050405020304" pitchFamily="18" charset="0"/>
              </a:rPr>
              <a:t> privacy settings: user expectations vs. reality. In </a:t>
            </a:r>
            <a:r>
              <a:rPr lang="en-US" sz="1800" i="1" dirty="0">
                <a:latin typeface="Times New Roman" panose="02020603050405020304" pitchFamily="18" charset="0"/>
                <a:cs typeface="Times New Roman" panose="02020603050405020304" pitchFamily="18" charset="0"/>
              </a:rPr>
              <a:t>Proceedings of the 2011 ACM SIGCOMM conference on Internet measurement conference</a:t>
            </a:r>
            <a:r>
              <a:rPr lang="en-US" sz="1800" dirty="0">
                <a:latin typeface="Times New Roman" panose="02020603050405020304" pitchFamily="18" charset="0"/>
                <a:cs typeface="Times New Roman" panose="02020603050405020304" pitchFamily="18" charset="0"/>
              </a:rPr>
              <a:t> (pp. 61-70).</a:t>
            </a:r>
          </a:p>
          <a:p>
            <a:r>
              <a:rPr lang="en-US" sz="1800" dirty="0">
                <a:latin typeface="Times New Roman" panose="02020603050405020304" pitchFamily="18" charset="0"/>
                <a:cs typeface="Times New Roman" panose="02020603050405020304" pitchFamily="18" charset="0"/>
              </a:rPr>
              <a:t>Young, A. L., &amp; Quan-</a:t>
            </a:r>
            <a:r>
              <a:rPr lang="en-US" sz="1800" dirty="0" err="1">
                <a:latin typeface="Times New Roman" panose="02020603050405020304" pitchFamily="18" charset="0"/>
                <a:cs typeface="Times New Roman" panose="02020603050405020304" pitchFamily="18" charset="0"/>
              </a:rPr>
              <a:t>Haase</a:t>
            </a:r>
            <a:r>
              <a:rPr lang="en-US" sz="1800" dirty="0">
                <a:latin typeface="Times New Roman" panose="02020603050405020304" pitchFamily="18" charset="0"/>
                <a:cs typeface="Times New Roman" panose="02020603050405020304" pitchFamily="18" charset="0"/>
              </a:rPr>
              <a:t>, A. (2009, June). Information revelation and internet privacy concerns on social network sites: a case study of </a:t>
            </a:r>
            <a:r>
              <a:rPr lang="en-US" sz="1800" dirty="0" err="1">
                <a:latin typeface="Times New Roman" panose="02020603050405020304" pitchFamily="18" charset="0"/>
                <a:cs typeface="Times New Roman" panose="02020603050405020304" pitchFamily="18" charset="0"/>
              </a:rPr>
              <a:t>facebook</a:t>
            </a:r>
            <a:r>
              <a:rPr lang="en-US" sz="1800" dirty="0">
                <a:latin typeface="Times New Roman" panose="02020603050405020304" pitchFamily="18" charset="0"/>
                <a:cs typeface="Times New Roman" panose="02020603050405020304" pitchFamily="18" charset="0"/>
              </a:rPr>
              <a:t>. In </a:t>
            </a:r>
            <a:r>
              <a:rPr lang="en-US" sz="1800" i="1" dirty="0">
                <a:latin typeface="Times New Roman" panose="02020603050405020304" pitchFamily="18" charset="0"/>
                <a:cs typeface="Times New Roman" panose="02020603050405020304" pitchFamily="18" charset="0"/>
              </a:rPr>
              <a:t>Proceedings of the fourth international conference on Communities and technologies</a:t>
            </a:r>
            <a:r>
              <a:rPr lang="en-US" sz="1800" dirty="0">
                <a:latin typeface="Times New Roman" panose="02020603050405020304" pitchFamily="18" charset="0"/>
                <a:cs typeface="Times New Roman" panose="02020603050405020304" pitchFamily="18" charset="0"/>
              </a:rPr>
              <a:t> (pp. 265-274).</a:t>
            </a:r>
          </a:p>
          <a:p>
            <a:r>
              <a:rPr lang="en-US" sz="1800" dirty="0">
                <a:latin typeface="Times New Roman" panose="02020603050405020304" pitchFamily="18" charset="0"/>
                <a:cs typeface="Times New Roman" panose="02020603050405020304" pitchFamily="18" charset="0"/>
              </a:rPr>
              <a:t>Johnson, M., </a:t>
            </a:r>
            <a:r>
              <a:rPr lang="en-US" sz="1800" dirty="0" err="1">
                <a:latin typeface="Times New Roman" panose="02020603050405020304" pitchFamily="18" charset="0"/>
                <a:cs typeface="Times New Roman" panose="02020603050405020304" pitchFamily="18" charset="0"/>
              </a:rPr>
              <a:t>Egelman</a:t>
            </a:r>
            <a:r>
              <a:rPr lang="en-US" sz="1800" dirty="0">
                <a:latin typeface="Times New Roman" panose="02020603050405020304" pitchFamily="18" charset="0"/>
                <a:cs typeface="Times New Roman" panose="02020603050405020304" pitchFamily="18" charset="0"/>
              </a:rPr>
              <a:t>, S., &amp; </a:t>
            </a:r>
            <a:r>
              <a:rPr lang="en-US" sz="1800" dirty="0" err="1">
                <a:latin typeface="Times New Roman" panose="02020603050405020304" pitchFamily="18" charset="0"/>
                <a:cs typeface="Times New Roman" panose="02020603050405020304" pitchFamily="18" charset="0"/>
              </a:rPr>
              <a:t>Bellovin</a:t>
            </a:r>
            <a:r>
              <a:rPr lang="en-US" sz="1800" dirty="0">
                <a:latin typeface="Times New Roman" panose="02020603050405020304" pitchFamily="18" charset="0"/>
                <a:cs typeface="Times New Roman" panose="02020603050405020304" pitchFamily="18" charset="0"/>
              </a:rPr>
              <a:t>, S. M. (2012, July). Facebook and privacy: it's complicated. In </a:t>
            </a:r>
            <a:r>
              <a:rPr lang="en-US" sz="1800" i="1" dirty="0">
                <a:latin typeface="Times New Roman" panose="02020603050405020304" pitchFamily="18" charset="0"/>
                <a:cs typeface="Times New Roman" panose="02020603050405020304" pitchFamily="18" charset="0"/>
              </a:rPr>
              <a:t>Proceedings of the eighth symposium on usable privacy and security</a:t>
            </a:r>
            <a:r>
              <a:rPr lang="en-US" sz="1800" dirty="0">
                <a:latin typeface="Times New Roman" panose="02020603050405020304" pitchFamily="18" charset="0"/>
                <a:cs typeface="Times New Roman" panose="02020603050405020304" pitchFamily="18" charset="0"/>
              </a:rPr>
              <a:t> (pp. 1-15).</a:t>
            </a:r>
          </a:p>
          <a:p>
            <a:r>
              <a:rPr lang="en-US" sz="1800" dirty="0">
                <a:latin typeface="Times New Roman" panose="02020603050405020304" pitchFamily="18" charset="0"/>
                <a:cs typeface="Times New Roman" panose="02020603050405020304" pitchFamily="18" charset="0"/>
              </a:rPr>
              <a:t>Croft, C. (2007). A brief history of the Facebook. </a:t>
            </a:r>
            <a:r>
              <a:rPr lang="en-US" sz="1800" i="1" dirty="0">
                <a:latin typeface="Times New Roman" panose="02020603050405020304" pitchFamily="18" charset="0"/>
                <a:cs typeface="Times New Roman" panose="02020603050405020304" pitchFamily="18" charset="0"/>
              </a:rPr>
              <a:t>Retrieved from</a:t>
            </a:r>
            <a:r>
              <a:rPr lang="en-US"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Raskin, R. (2006). Facebook faces its future. </a:t>
            </a:r>
            <a:r>
              <a:rPr lang="en-US" sz="1800" i="1" dirty="0">
                <a:latin typeface="Times New Roman" panose="02020603050405020304" pitchFamily="18" charset="0"/>
                <a:cs typeface="Times New Roman" panose="02020603050405020304" pitchFamily="18" charset="0"/>
              </a:rPr>
              <a:t>Young Consumers: Insight and Ideas for Responsible Marketers</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7</a:t>
            </a:r>
            <a:r>
              <a:rPr lang="en-US" sz="1800" dirty="0">
                <a:latin typeface="Times New Roman" panose="02020603050405020304" pitchFamily="18" charset="0"/>
                <a:cs typeface="Times New Roman" panose="02020603050405020304" pitchFamily="18" charset="0"/>
              </a:rPr>
              <a:t>(2), 56-58.</a:t>
            </a:r>
          </a:p>
        </p:txBody>
      </p:sp>
      <p:sp>
        <p:nvSpPr>
          <p:cNvPr id="4" name="Slide Number Placeholder 3">
            <a:extLst>
              <a:ext uri="{FF2B5EF4-FFF2-40B4-BE49-F238E27FC236}">
                <a16:creationId xmlns:a16="http://schemas.microsoft.com/office/drawing/2014/main" id="{BA3D7DAF-3022-4833-A4DE-E87CF25D67E9}"/>
              </a:ext>
            </a:extLst>
          </p:cNvPr>
          <p:cNvSpPr>
            <a:spLocks noGrp="1"/>
          </p:cNvSpPr>
          <p:nvPr>
            <p:ph type="sldNum" sz="quarter" idx="12"/>
          </p:nvPr>
        </p:nvSpPr>
        <p:spPr/>
        <p:txBody>
          <a:bodyPr/>
          <a:lstStyle/>
          <a:p>
            <a:fld id="{79717A3D-BBC3-4895-A320-2A1CFAB3B663}" type="slidenum">
              <a:rPr lang="en-US" smtClean="0"/>
              <a:t>13</a:t>
            </a:fld>
            <a:endParaRPr lang="en-US"/>
          </a:p>
        </p:txBody>
      </p:sp>
      <p:sp>
        <p:nvSpPr>
          <p:cNvPr id="7" name="Footer Placeholder 6">
            <a:extLst>
              <a:ext uri="{FF2B5EF4-FFF2-40B4-BE49-F238E27FC236}">
                <a16:creationId xmlns:a16="http://schemas.microsoft.com/office/drawing/2014/main" id="{3D41ED5B-3AAB-405F-877E-855029498CDD}"/>
              </a:ext>
            </a:extLst>
          </p:cNvPr>
          <p:cNvSpPr txBox="1">
            <a:spLocks/>
          </p:cNvSpPr>
          <p:nvPr/>
        </p:nvSpPr>
        <p:spPr>
          <a:xfrm>
            <a:off x="4243169" y="6562271"/>
            <a:ext cx="7948831" cy="282556"/>
          </a:xfrm>
          <a:prstGeom prst="rect">
            <a:avLst/>
          </a:prstGeom>
          <a:solidFill>
            <a:schemeClr val="accent4">
              <a:lumMod val="20000"/>
              <a:lumOff val="80000"/>
            </a:schemeClr>
          </a:solidFill>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rgbClr val="C00000">
                    <a:alpha val="60000"/>
                  </a:srgbClr>
                </a:solidFill>
              </a:rPr>
              <a:t>Name:                                                                         ID:                                            DATE: </a:t>
            </a:r>
            <a:endParaRPr lang="en-US" b="1" dirty="0">
              <a:solidFill>
                <a:srgbClr val="C00000">
                  <a:alpha val="60000"/>
                </a:srgbClr>
              </a:solidFill>
            </a:endParaRPr>
          </a:p>
        </p:txBody>
      </p:sp>
      <p:sp>
        <p:nvSpPr>
          <p:cNvPr id="9" name="Date Placeholder 5">
            <a:extLst>
              <a:ext uri="{FF2B5EF4-FFF2-40B4-BE49-F238E27FC236}">
                <a16:creationId xmlns:a16="http://schemas.microsoft.com/office/drawing/2014/main" id="{F9A87FA1-2027-47DE-9278-0BAC77BD71D6}"/>
              </a:ext>
            </a:extLst>
          </p:cNvPr>
          <p:cNvSpPr txBox="1">
            <a:spLocks/>
          </p:cNvSpPr>
          <p:nvPr/>
        </p:nvSpPr>
        <p:spPr>
          <a:xfrm>
            <a:off x="10049853" y="6589793"/>
            <a:ext cx="990599" cy="304799"/>
          </a:xfrm>
          <a:prstGeom prst="rect">
            <a:avLst/>
          </a:prstGeom>
        </p:spPr>
        <p:txBody>
          <a:bodyPr vert="horz" lIns="91440" tIns="45720" rIns="91440" bIns="45720" rtlCol="0" anchor="t"/>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A77DEB-5071-4A0B-9D03-978A367CF253}" type="datetime1">
              <a:rPr lang="en-US" b="1" smtClean="0">
                <a:solidFill>
                  <a:srgbClr val="C00000">
                    <a:alpha val="60000"/>
                  </a:srgbClr>
                </a:solidFill>
              </a:rPr>
              <a:pPr/>
              <a:t>5/21/2020</a:t>
            </a:fld>
            <a:endParaRPr lang="en-US" b="1" dirty="0">
              <a:solidFill>
                <a:srgbClr val="C00000">
                  <a:alpha val="60000"/>
                </a:srgbClr>
              </a:solidFill>
            </a:endParaRPr>
          </a:p>
        </p:txBody>
      </p:sp>
    </p:spTree>
    <p:extLst>
      <p:ext uri="{BB962C8B-B14F-4D97-AF65-F5344CB8AC3E}">
        <p14:creationId xmlns:p14="http://schemas.microsoft.com/office/powerpoint/2010/main" val="37890344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730</TotalTime>
  <Words>1092</Words>
  <Application>Microsoft Office PowerPoint</Application>
  <PresentationFormat>Widescreen</PresentationFormat>
  <Paragraphs>102</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Times New Roman</vt:lpstr>
      <vt:lpstr>Wingdings 3</vt:lpstr>
      <vt:lpstr>Ion</vt:lpstr>
      <vt:lpstr>Name Institution</vt:lpstr>
      <vt:lpstr>Facebook</vt:lpstr>
      <vt:lpstr>Facebook</vt:lpstr>
      <vt:lpstr>Facebook</vt:lpstr>
      <vt:lpstr>Facebook</vt:lpstr>
      <vt:lpstr>Facebook</vt:lpstr>
      <vt:lpstr>Facebook</vt:lpstr>
      <vt:lpstr>Facebook</vt:lpstr>
      <vt:lpstr>Facebook</vt:lpstr>
      <vt:lpstr>Facebook</vt:lpstr>
      <vt:lpstr>Facebook</vt:lpstr>
      <vt:lpstr>Facebook</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Knight</dc:creator>
  <cp:lastModifiedBy>MIT Nerd</cp:lastModifiedBy>
  <cp:revision>19</cp:revision>
  <dcterms:created xsi:type="dcterms:W3CDTF">2020-05-20T20:15:58Z</dcterms:created>
  <dcterms:modified xsi:type="dcterms:W3CDTF">2020-05-21T08:58:16Z</dcterms:modified>
</cp:coreProperties>
</file>